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ca26f53a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ca26f53a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Jump forward to late 90s when the world was ending. Talk about FreeBSD Jails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ca26f53a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ca26f53a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ca26f53a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6ca26f53a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ca26f53a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ca26f53a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VMs are resource hogs compared to jailed processes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9e1c6efb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9e1c6efb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Jails are built upon “chrooting” or “changing the root directory for a process”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ca26f53a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ca26f53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ca26f53a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ca26f53a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ca26f53a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ca26f53a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containers will work the same on a super computer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ca26f53a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ca26f53a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they do on your shitty raspberry pi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ca26f53a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ca26f53a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Virtualizing allows server’s to make full use of their available resources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c5b54a1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c5b54a1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595959"/>
                </a:solidFill>
              </a:rPr>
              <a:t>The process of emulating a thing in another thing.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ca26f53a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ca26f53a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ca26f53a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ca26f53a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 == line go == equal money… Or something.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c5b54a1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c5b54a1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is a platform/standardization for containers. They created the standard for container images which is now used by the OCI (Open Container Initiative) and is used by Podman, LXC, and Docker for standard container building across products.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c71877d0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c71877d0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c71877d0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c71877d0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c5b54a1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c5b54a1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this, we should show some of the previous docker images we talked about and how easy it is to get up and running with something in docker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ca26f53a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ca26f53a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c71877d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c71877d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9e1c6efb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d9e1c6efb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d9e1c6efb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d9e1c6efb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year was 1968 and work was just being finished on a first attempt at a Time-sharing operating 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ca26f53a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ca26f53a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1968 saw the release of the IBM CP-40, the world’s first time sharing machine.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ca26f53a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ca26f53a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9e1c6efb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9e1c6efb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sharing, or scheduling (as we are more familiar with today) is the process of managing multiple processes all attempting to use the same hardware resources.</a:t>
            </a:r>
            <a:endParaRPr/>
          </a:p>
          <a:p>
            <a:pPr indent="0" lvl="0" marL="0" rtl="0" algn="l">
              <a:spcBef>
                <a:spcPts val="0"/>
              </a:spcBef>
              <a:spcAft>
                <a:spcPts val="0"/>
              </a:spcAft>
              <a:buNone/>
            </a:pPr>
            <a:r>
              <a:rPr lang="en"/>
              <a:t>In the late 60s, this was a single CPU executing a single set of instructions at a time, though today it is multiple CPUs executing multiple pieces of instructions at the same time (while keeping </a:t>
            </a:r>
            <a:r>
              <a:rPr lang="en"/>
              <a:t>results</a:t>
            </a:r>
            <a:r>
              <a:rPr lang="en"/>
              <a:t> in sync for the eventual return to DBUS)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ca26f53a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ca26f53a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Jump forward to late 90s when the world was ending. Talk about FreeBSD Jails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ca26f53a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ca26f53a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Jump forward to late 90s when the world was ending. Talk about FreeBSD Jails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s://en.wikipedia.org/wiki/FreeBSD_jai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hyperlink" Target="https://www.youtube.com/watch?v=b2F-DItXtZ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cherryservers.com/blog/a-complete-overview-of-docker-architecture" TargetMode="External"/><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hub.docker.com/r/homeassistant/amd64-addon-mosquitto" TargetMode="External"/><Relationship Id="rId4" Type="http://schemas.openxmlformats.org/officeDocument/2006/relationships/hyperlink" Target="https://hub.docker.com/r/linuxserver/plex" TargetMode="External"/><Relationship Id="rId10" Type="http://schemas.openxmlformats.org/officeDocument/2006/relationships/hyperlink" Target="https://hub.docker.com/_/haskell" TargetMode="External"/><Relationship Id="rId9" Type="http://schemas.openxmlformats.org/officeDocument/2006/relationships/hyperlink" Target="https://hub.docker.com/_/python" TargetMode="External"/><Relationship Id="rId5" Type="http://schemas.openxmlformats.org/officeDocument/2006/relationships/hyperlink" Target="https://hub.docker.com/_/nextcloud" TargetMode="External"/><Relationship Id="rId6" Type="http://schemas.openxmlformats.org/officeDocument/2006/relationships/hyperlink" Target="https://docs.gitlab.com/ee/install/docker.html" TargetMode="External"/><Relationship Id="rId7" Type="http://schemas.openxmlformats.org/officeDocument/2006/relationships/hyperlink" Target="https://hub.docker.com/_/node" TargetMode="External"/><Relationship Id="rId8" Type="http://schemas.openxmlformats.org/officeDocument/2006/relationships/hyperlink" Target="https://hub.docker.com/_/per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LukeMathWalker/cargo-chef" TargetMode="External"/><Relationship Id="rId4" Type="http://schemas.openxmlformats.org/officeDocument/2006/relationships/hyperlink" Target="https://docs.github.com/en/actions/using-jobs/running-jobs-in-a-container" TargetMode="External"/><Relationship Id="rId5" Type="http://schemas.openxmlformats.org/officeDocument/2006/relationships/hyperlink" Target="https://kubernetes.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ocs.docker.com/engine/install/" TargetMode="External"/><Relationship Id="rId4" Type="http://schemas.openxmlformats.org/officeDocument/2006/relationships/hyperlink" Target="https://hub.docker.com" TargetMode="External"/><Relationship Id="rId5" Type="http://schemas.openxmlformats.org/officeDocument/2006/relationships/hyperlink" Target="https://github.com/miversen33/docker-tu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www.youtube.com/watch?v=-XMaEfJOGJ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en.wikipedia.org/wiki/Timeline_of_virtualization_develop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hyperlink" Target="https://byjus.com/gate/time-sharing-operating-system-not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800"/>
              <a:t>Virtualization: Docker</a:t>
            </a:r>
            <a:endParaRPr sz="4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With Mike Iversen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2428875" y="857250"/>
            <a:ext cx="428625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FreeBSD - Overview From 2023 &gt; Technical Tips and Guides" id="113" name="Google Shape;113;p23"/>
          <p:cNvPicPr preferRelativeResize="0"/>
          <p:nvPr/>
        </p:nvPicPr>
        <p:blipFill>
          <a:blip r:embed="rId3">
            <a:alphaModFix/>
          </a:blip>
          <a:stretch>
            <a:fillRect/>
          </a:stretch>
        </p:blipFill>
        <p:spPr>
          <a:xfrm>
            <a:off x="152400" y="152400"/>
            <a:ext cx="8229600" cy="462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4"/>
          <p:cNvPicPr preferRelativeResize="0"/>
          <p:nvPr/>
        </p:nvPicPr>
        <p:blipFill>
          <a:blip r:embed="rId3">
            <a:alphaModFix/>
          </a:blip>
          <a:stretch>
            <a:fillRect/>
          </a:stretch>
        </p:blipFill>
        <p:spPr>
          <a:xfrm>
            <a:off x="1346200" y="152400"/>
            <a:ext cx="6451600" cy="4838700"/>
          </a:xfrm>
          <a:prstGeom prst="rect">
            <a:avLst/>
          </a:prstGeom>
          <a:noFill/>
          <a:ln>
            <a:noFill/>
          </a:ln>
        </p:spPr>
      </p:pic>
      <p:sp>
        <p:nvSpPr>
          <p:cNvPr id="119" name="Google Shape;119;p24"/>
          <p:cNvSpPr txBox="1"/>
          <p:nvPr/>
        </p:nvSpPr>
        <p:spPr>
          <a:xfrm>
            <a:off x="53575" y="4929300"/>
            <a:ext cx="83199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Source:</a:t>
            </a:r>
            <a:r>
              <a:rPr lang="en" sz="700">
                <a:solidFill>
                  <a:schemeClr val="dk2"/>
                </a:solidFill>
              </a:rPr>
              <a:t> </a:t>
            </a:r>
            <a:r>
              <a:rPr lang="en" sz="700" u="sng">
                <a:solidFill>
                  <a:schemeClr val="hlink"/>
                </a:solidFill>
                <a:hlinkClick r:id="rId4"/>
              </a:rPr>
              <a:t>https://en.wikipedia.org/wiki/FreeBSD_jail</a:t>
            </a:r>
            <a:endParaRPr sz="7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nvPicPr>
        <p:blipFill>
          <a:blip r:embed="rId3">
            <a:alphaModFix/>
          </a:blip>
          <a:stretch>
            <a:fillRect/>
          </a:stretch>
        </p:blipFill>
        <p:spPr>
          <a:xfrm>
            <a:off x="762000" y="428625"/>
            <a:ext cx="7620000" cy="428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Differences between Jails and Containers</a:t>
            </a:r>
            <a:endParaRPr/>
          </a:p>
        </p:txBody>
      </p:sp>
      <p:sp>
        <p:nvSpPr>
          <p:cNvPr id="130" name="Google Shape;130;p26"/>
          <p:cNvSpPr txBox="1"/>
          <p:nvPr/>
        </p:nvSpPr>
        <p:spPr>
          <a:xfrm>
            <a:off x="420500" y="1246450"/>
            <a:ext cx="4310100" cy="37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
        <p:nvSpPr>
          <p:cNvPr id="131" name="Google Shape;131;p26"/>
          <p:cNvSpPr txBox="1"/>
          <p:nvPr/>
        </p:nvSpPr>
        <p:spPr>
          <a:xfrm>
            <a:off x="420500" y="1381600"/>
            <a:ext cx="3655800" cy="32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Jails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Segment the process in a different part of the filesystem</a:t>
            </a:r>
            <a:endParaRPr sz="1800">
              <a:solidFill>
                <a:schemeClr val="dk1"/>
              </a:solidFill>
            </a:endParaRPr>
          </a:p>
        </p:txBody>
      </p:sp>
      <p:sp>
        <p:nvSpPr>
          <p:cNvPr id="132" name="Google Shape;132;p26"/>
          <p:cNvSpPr txBox="1"/>
          <p:nvPr/>
        </p:nvSpPr>
        <p:spPr>
          <a:xfrm>
            <a:off x="4571875" y="1381600"/>
            <a:ext cx="3680100" cy="25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Containers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Segment the process in a different part of the filesystem</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Segment network traffic via “Iptables shenanigans”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Don’t save filesystem changes</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virtualize?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a:blip r:embed="rId3">
            <a:alphaModFix/>
          </a:blip>
          <a:stretch>
            <a:fillRect/>
          </a:stretch>
        </p:blipFill>
        <p:spPr>
          <a:xfrm>
            <a:off x="2135750" y="661263"/>
            <a:ext cx="4872483"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9"/>
          <p:cNvPicPr preferRelativeResize="0"/>
          <p:nvPr/>
        </p:nvPicPr>
        <p:blipFill>
          <a:blip r:embed="rId3">
            <a:alphaModFix/>
          </a:blip>
          <a:stretch>
            <a:fillRect/>
          </a:stretch>
        </p:blipFill>
        <p:spPr>
          <a:xfrm>
            <a:off x="920150" y="152400"/>
            <a:ext cx="7303698"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0"/>
          <p:cNvPicPr preferRelativeResize="0"/>
          <p:nvPr/>
        </p:nvPicPr>
        <p:blipFill>
          <a:blip r:embed="rId3">
            <a:alphaModFix/>
          </a:blip>
          <a:stretch>
            <a:fillRect/>
          </a:stretch>
        </p:blipFill>
        <p:spPr>
          <a:xfrm>
            <a:off x="2679675" y="1355250"/>
            <a:ext cx="3784650" cy="243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1"/>
          <p:cNvPicPr preferRelativeResize="0"/>
          <p:nvPr/>
        </p:nvPicPr>
        <p:blipFill>
          <a:blip r:embed="rId3">
            <a:alphaModFix/>
          </a:blip>
          <a:stretch>
            <a:fillRect/>
          </a:stretch>
        </p:blipFill>
        <p:spPr>
          <a:xfrm>
            <a:off x="274913" y="152400"/>
            <a:ext cx="8594179"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virtualization?</a:t>
            </a:r>
            <a:endParaRPr/>
          </a:p>
        </p:txBody>
      </p:sp>
      <p:pic>
        <p:nvPicPr>
          <p:cNvPr id="61" name="Google Shape;61;p14"/>
          <p:cNvPicPr preferRelativeResize="0"/>
          <p:nvPr/>
        </p:nvPicPr>
        <p:blipFill>
          <a:blip r:embed="rId3">
            <a:alphaModFix/>
          </a:blip>
          <a:stretch>
            <a:fillRect/>
          </a:stretch>
        </p:blipFill>
        <p:spPr>
          <a:xfrm>
            <a:off x="1166500" y="1017725"/>
            <a:ext cx="6811008" cy="3820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2"/>
          <p:cNvPicPr preferRelativeResize="0"/>
          <p:nvPr/>
        </p:nvPicPr>
        <p:blipFill>
          <a:blip r:embed="rId3">
            <a:alphaModFix/>
          </a:blip>
          <a:stretch>
            <a:fillRect/>
          </a:stretch>
        </p:blipFill>
        <p:spPr>
          <a:xfrm>
            <a:off x="1273274" y="281437"/>
            <a:ext cx="6597449" cy="4580624"/>
          </a:xfrm>
          <a:prstGeom prst="rect">
            <a:avLst/>
          </a:prstGeom>
          <a:noFill/>
          <a:ln>
            <a:noFill/>
          </a:ln>
        </p:spPr>
      </p:pic>
      <p:sp>
        <p:nvSpPr>
          <p:cNvPr id="163" name="Google Shape;163;p32"/>
          <p:cNvSpPr txBox="1"/>
          <p:nvPr/>
        </p:nvSpPr>
        <p:spPr>
          <a:xfrm>
            <a:off x="0" y="4862050"/>
            <a:ext cx="3574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Source:</a:t>
            </a:r>
            <a:r>
              <a:rPr lang="en" sz="700">
                <a:solidFill>
                  <a:schemeClr val="dk2"/>
                </a:solidFill>
              </a:rPr>
              <a:t> </a:t>
            </a:r>
            <a:r>
              <a:rPr lang="en" sz="700" u="sng">
                <a:solidFill>
                  <a:schemeClr val="accent5"/>
                </a:solidFill>
                <a:hlinkClick r:id="rId4">
                  <a:extLst>
                    <a:ext uri="{A12FA001-AC4F-418D-AE19-62706E023703}">
                      <ahyp:hlinkClr val="tx"/>
                    </a:ext>
                  </a:extLst>
                </a:hlinkClick>
              </a:rPr>
              <a:t>https://www.youtube.com/watch?v=b2F-DItXtZs</a:t>
            </a:r>
            <a:r>
              <a:rPr lang="en" sz="700">
                <a:solidFill>
                  <a:schemeClr val="dk2"/>
                </a:solidFill>
              </a:rPr>
              <a:t> </a:t>
            </a:r>
            <a:endParaRPr sz="7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3"/>
          <p:cNvPicPr preferRelativeResize="0"/>
          <p:nvPr/>
        </p:nvPicPr>
        <p:blipFill>
          <a:blip r:embed="rId3">
            <a:alphaModFix/>
          </a:blip>
          <a:stretch>
            <a:fillRect/>
          </a:stretch>
        </p:blipFill>
        <p:spPr>
          <a:xfrm>
            <a:off x="572763" y="152400"/>
            <a:ext cx="7998474"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Talk Docker</a:t>
            </a:r>
            <a:endParaRPr/>
          </a:p>
        </p:txBody>
      </p:sp>
      <p:sp>
        <p:nvSpPr>
          <p:cNvPr id="174" name="Google Shape;174;p34"/>
          <p:cNvSpPr txBox="1"/>
          <p:nvPr/>
        </p:nvSpPr>
        <p:spPr>
          <a:xfrm>
            <a:off x="0" y="4898400"/>
            <a:ext cx="8136300" cy="2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Image Source: </a:t>
            </a:r>
            <a:r>
              <a:rPr lang="en" sz="700" u="sng">
                <a:solidFill>
                  <a:schemeClr val="hlink"/>
                </a:solidFill>
                <a:hlinkClick r:id="rId3"/>
              </a:rPr>
              <a:t>https://www.cherryservers.com/blog/a-complete-overview-of-docker-architecture</a:t>
            </a:r>
            <a:endParaRPr sz="700">
              <a:solidFill>
                <a:schemeClr val="dk2"/>
              </a:solidFill>
            </a:endParaRPr>
          </a:p>
        </p:txBody>
      </p:sp>
      <p:pic>
        <p:nvPicPr>
          <p:cNvPr id="175" name="Google Shape;175;p34"/>
          <p:cNvPicPr preferRelativeResize="0"/>
          <p:nvPr/>
        </p:nvPicPr>
        <p:blipFill>
          <a:blip r:embed="rId4">
            <a:alphaModFix/>
          </a:blip>
          <a:stretch>
            <a:fillRect/>
          </a:stretch>
        </p:blipFill>
        <p:spPr>
          <a:xfrm>
            <a:off x="8018008" y="445025"/>
            <a:ext cx="814291" cy="572700"/>
          </a:xfrm>
          <a:prstGeom prst="rect">
            <a:avLst/>
          </a:prstGeom>
          <a:noFill/>
          <a:ln>
            <a:noFill/>
          </a:ln>
        </p:spPr>
      </p:pic>
      <p:pic>
        <p:nvPicPr>
          <p:cNvPr id="176" name="Google Shape;176;p34"/>
          <p:cNvPicPr preferRelativeResize="0"/>
          <p:nvPr/>
        </p:nvPicPr>
        <p:blipFill>
          <a:blip r:embed="rId5">
            <a:alphaModFix/>
          </a:blip>
          <a:stretch>
            <a:fillRect/>
          </a:stretch>
        </p:blipFill>
        <p:spPr>
          <a:xfrm>
            <a:off x="4473375" y="1170125"/>
            <a:ext cx="4476381" cy="3575874"/>
          </a:xfrm>
          <a:prstGeom prst="rect">
            <a:avLst/>
          </a:prstGeom>
          <a:noFill/>
          <a:ln>
            <a:noFill/>
          </a:ln>
        </p:spPr>
      </p:pic>
      <p:pic>
        <p:nvPicPr>
          <p:cNvPr id="177" name="Google Shape;177;p34"/>
          <p:cNvPicPr preferRelativeResize="0"/>
          <p:nvPr/>
        </p:nvPicPr>
        <p:blipFill>
          <a:blip r:embed="rId6">
            <a:alphaModFix/>
          </a:blip>
          <a:stretch>
            <a:fillRect/>
          </a:stretch>
        </p:blipFill>
        <p:spPr>
          <a:xfrm>
            <a:off x="129650" y="1170125"/>
            <a:ext cx="4476375" cy="3575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250500" y="10805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You can…</a:t>
            </a:r>
            <a:endParaRPr/>
          </a:p>
        </p:txBody>
      </p:sp>
      <p:sp>
        <p:nvSpPr>
          <p:cNvPr id="183" name="Google Shape;183;p35"/>
          <p:cNvSpPr txBox="1"/>
          <p:nvPr/>
        </p:nvSpPr>
        <p:spPr>
          <a:xfrm>
            <a:off x="484625" y="1716125"/>
            <a:ext cx="40491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Explore new applications</a:t>
            </a:r>
            <a:endParaRPr sz="1800">
              <a:solidFill>
                <a:schemeClr val="dk1"/>
              </a:solidFill>
            </a:endParaRPr>
          </a:p>
        </p:txBody>
      </p:sp>
      <p:sp>
        <p:nvSpPr>
          <p:cNvPr id="184" name="Google Shape;184;p35"/>
          <p:cNvSpPr txBox="1"/>
          <p:nvPr/>
        </p:nvSpPr>
        <p:spPr>
          <a:xfrm>
            <a:off x="522900" y="2092950"/>
            <a:ext cx="4049100" cy="174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Home Assistant</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3"/>
              </a:rPr>
              <a:t>https://hub.docker.com/r/homeassistant/amd64-addon-mosquitto</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Plex</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4"/>
              </a:rPr>
              <a:t>https://hub.docker.com/r/linuxserver/plex</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Nextcloud</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5"/>
              </a:rPr>
              <a:t>https://hub.docker.com/_/nextcloud</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Gitlab</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6"/>
              </a:rPr>
              <a:t>https://docs.gitlab.com/ee/install/docker.html</a:t>
            </a:r>
            <a:endParaRPr sz="700">
              <a:solidFill>
                <a:schemeClr val="dk2"/>
              </a:solidFill>
            </a:endParaRPr>
          </a:p>
        </p:txBody>
      </p:sp>
      <p:sp>
        <p:nvSpPr>
          <p:cNvPr id="185" name="Google Shape;185;p35"/>
          <p:cNvSpPr txBox="1"/>
          <p:nvPr/>
        </p:nvSpPr>
        <p:spPr>
          <a:xfrm>
            <a:off x="4783200" y="1716125"/>
            <a:ext cx="4049100" cy="8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Explore new languages</a:t>
            </a:r>
            <a:endParaRPr sz="1800">
              <a:solidFill>
                <a:schemeClr val="dk1"/>
              </a:solidFill>
            </a:endParaRPr>
          </a:p>
        </p:txBody>
      </p:sp>
      <p:sp>
        <p:nvSpPr>
          <p:cNvPr id="186" name="Google Shape;186;p35"/>
          <p:cNvSpPr txBox="1"/>
          <p:nvPr/>
        </p:nvSpPr>
        <p:spPr>
          <a:xfrm>
            <a:off x="4783200" y="2092954"/>
            <a:ext cx="4049100" cy="174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Javascript</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7"/>
              </a:rPr>
              <a:t>https://hub.docker.com/_/node</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Perl</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8"/>
              </a:rPr>
              <a:t>https://hub.docker.com/_/perl</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Python</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9"/>
              </a:rPr>
              <a:t>https://hub.docker.com/_/python</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Haskell</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10"/>
              </a:rPr>
              <a:t>https://hub.docker.com/_/haskell</a:t>
            </a:r>
            <a:endParaRPr sz="7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87" name="Google Shape;18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Docker?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Docker?</a:t>
            </a:r>
            <a:endParaRPr/>
          </a:p>
        </p:txBody>
      </p:sp>
      <p:sp>
        <p:nvSpPr>
          <p:cNvPr id="193" name="Google Shape;193;p36"/>
          <p:cNvSpPr txBox="1"/>
          <p:nvPr/>
        </p:nvSpPr>
        <p:spPr>
          <a:xfrm>
            <a:off x="446700" y="1140475"/>
            <a:ext cx="8250600" cy="9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1"/>
                </a:solidFill>
              </a:rPr>
              <a:t>You can d</a:t>
            </a:r>
            <a:r>
              <a:rPr lang="en" sz="2500">
                <a:solidFill>
                  <a:schemeClr val="dk1"/>
                </a:solidFill>
              </a:rPr>
              <a:t>o shenanigans like…</a:t>
            </a:r>
            <a:endParaRPr sz="2500">
              <a:solidFill>
                <a:schemeClr val="dk1"/>
              </a:solidFill>
            </a:endParaRPr>
          </a:p>
        </p:txBody>
      </p:sp>
      <p:sp>
        <p:nvSpPr>
          <p:cNvPr id="194" name="Google Shape;194;p36"/>
          <p:cNvSpPr txBox="1"/>
          <p:nvPr/>
        </p:nvSpPr>
        <p:spPr>
          <a:xfrm>
            <a:off x="665400" y="1695575"/>
            <a:ext cx="8166900" cy="207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Drastically decrease rust binary compilation times</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3"/>
              </a:rPr>
              <a:t>https://github.com/LukeMathWalker/cargo-chef</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Create devops “pipelines” to increase product stability</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4"/>
              </a:rPr>
              <a:t>https://docs.github.com/en/actions/using-jobs/running-jobs-in-a-container</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Easily scale applications horizontally instead of vertically</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5"/>
              </a:rPr>
              <a:t>https://kubernetes.io/</a:t>
            </a:r>
            <a:endParaRPr sz="7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really talk Docker</a:t>
            </a:r>
            <a:endParaRPr/>
          </a:p>
        </p:txBody>
      </p:sp>
      <p:sp>
        <p:nvSpPr>
          <p:cNvPr id="200" name="Google Shape;200;p37"/>
          <p:cNvSpPr txBox="1"/>
          <p:nvPr/>
        </p:nvSpPr>
        <p:spPr>
          <a:xfrm>
            <a:off x="398000" y="1186375"/>
            <a:ext cx="3712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Important Keywords</a:t>
            </a:r>
            <a:endParaRPr sz="1800">
              <a:solidFill>
                <a:schemeClr val="dk1"/>
              </a:solidFill>
            </a:endParaRPr>
          </a:p>
        </p:txBody>
      </p:sp>
      <p:sp>
        <p:nvSpPr>
          <p:cNvPr id="201" name="Google Shape;201;p37"/>
          <p:cNvSpPr txBox="1"/>
          <p:nvPr/>
        </p:nvSpPr>
        <p:spPr>
          <a:xfrm>
            <a:off x="4572000" y="1213225"/>
            <a:ext cx="3349800" cy="40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rPr>
              <a:t>Important Commands</a:t>
            </a:r>
            <a:endParaRPr sz="1800">
              <a:solidFill>
                <a:schemeClr val="dk1"/>
              </a:solidFill>
            </a:endParaRPr>
          </a:p>
        </p:txBody>
      </p:sp>
      <p:sp>
        <p:nvSpPr>
          <p:cNvPr id="202" name="Google Shape;202;p37"/>
          <p:cNvSpPr txBox="1"/>
          <p:nvPr/>
        </p:nvSpPr>
        <p:spPr>
          <a:xfrm>
            <a:off x="311700" y="1752775"/>
            <a:ext cx="3605100" cy="150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FROM</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COPY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RUN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CMD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ENTRYPOINT</a:t>
            </a:r>
            <a:endParaRPr sz="1800">
              <a:solidFill>
                <a:schemeClr val="dk1"/>
              </a:solidFill>
            </a:endParaRPr>
          </a:p>
        </p:txBody>
      </p:sp>
      <p:sp>
        <p:nvSpPr>
          <p:cNvPr id="203" name="Google Shape;203;p37"/>
          <p:cNvSpPr txBox="1"/>
          <p:nvPr/>
        </p:nvSpPr>
        <p:spPr>
          <a:xfrm>
            <a:off x="5146726" y="1752775"/>
            <a:ext cx="2475900" cy="179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docker ps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a:t>
            </a:r>
            <a:r>
              <a:rPr lang="en" sz="1800">
                <a:solidFill>
                  <a:schemeClr val="dk1"/>
                </a:solidFill>
              </a:rPr>
              <a:t>ocker run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a:t>
            </a:r>
            <a:r>
              <a:rPr lang="en" sz="1800">
                <a:solidFill>
                  <a:schemeClr val="dk1"/>
                </a:solidFill>
              </a:rPr>
              <a:t>ocker stop</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a:t>
            </a:r>
            <a:r>
              <a:rPr lang="en" sz="1800">
                <a:solidFill>
                  <a:schemeClr val="dk1"/>
                </a:solidFill>
              </a:rPr>
              <a:t>ocker rm</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really talk Docker</a:t>
            </a:r>
            <a:endParaRPr/>
          </a:p>
        </p:txBody>
      </p:sp>
      <p:sp>
        <p:nvSpPr>
          <p:cNvPr id="209" name="Google Shape;209;p38"/>
          <p:cNvSpPr txBox="1"/>
          <p:nvPr/>
        </p:nvSpPr>
        <p:spPr>
          <a:xfrm>
            <a:off x="398000" y="1186375"/>
            <a:ext cx="3712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Docker Compose</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215" name="Google Shape;21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Installation: </a:t>
            </a:r>
            <a:r>
              <a:rPr lang="en" u="sng">
                <a:solidFill>
                  <a:schemeClr val="hlink"/>
                </a:solidFill>
                <a:hlinkClick r:id="rId3"/>
              </a:rPr>
              <a:t>https://docs.docker.com/engine/install/</a:t>
            </a:r>
            <a:endParaRPr>
              <a:solidFill>
                <a:schemeClr val="dk1"/>
              </a:solidFill>
            </a:endParaRPr>
          </a:p>
          <a:p>
            <a:pPr indent="0" lvl="0" marL="0" rtl="0" algn="l">
              <a:spcBef>
                <a:spcPts val="1200"/>
              </a:spcBef>
              <a:spcAft>
                <a:spcPts val="0"/>
              </a:spcAft>
              <a:buNone/>
            </a:pPr>
            <a:r>
              <a:rPr lang="en">
                <a:solidFill>
                  <a:schemeClr val="dk1"/>
                </a:solidFill>
              </a:rPr>
              <a:t>Docker Hub:</a:t>
            </a:r>
            <a:r>
              <a:rPr lang="en"/>
              <a:t> </a:t>
            </a:r>
            <a:r>
              <a:rPr lang="en" u="sng">
                <a:solidFill>
                  <a:schemeClr val="hlink"/>
                </a:solidFill>
                <a:hlinkClick r:id="rId4"/>
              </a:rPr>
              <a:t>https://hub.docker.com</a:t>
            </a:r>
            <a:endParaRPr/>
          </a:p>
          <a:p>
            <a:pPr indent="0" lvl="0" marL="0" rtl="0" algn="l">
              <a:spcBef>
                <a:spcPts val="1200"/>
              </a:spcBef>
              <a:spcAft>
                <a:spcPts val="0"/>
              </a:spcAft>
              <a:buNone/>
            </a:pPr>
            <a:r>
              <a:rPr lang="en">
                <a:solidFill>
                  <a:schemeClr val="dk1"/>
                </a:solidFill>
              </a:rPr>
              <a:t>Github Link:</a:t>
            </a:r>
            <a:r>
              <a:rPr lang="en"/>
              <a:t> </a:t>
            </a:r>
            <a:r>
              <a:rPr lang="en" u="sng">
                <a:solidFill>
                  <a:schemeClr val="hlink"/>
                </a:solidFill>
                <a:hlinkClick r:id="rId5"/>
              </a:rPr>
              <a:t>https://github.com/miversen33/docker-tut</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virtualization</a:t>
            </a:r>
            <a:endParaRPr/>
          </a:p>
        </p:txBody>
      </p:sp>
      <p:sp>
        <p:nvSpPr>
          <p:cNvPr id="67" name="Google Shape;67;p15"/>
          <p:cNvSpPr txBox="1"/>
          <p:nvPr/>
        </p:nvSpPr>
        <p:spPr>
          <a:xfrm>
            <a:off x="4119375" y="1152475"/>
            <a:ext cx="4574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Containers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Virtualizes nothing (technically)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Useful for generic testing and development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Great for reproducible builds</a:t>
            </a:r>
            <a:endParaRPr sz="1800">
              <a:solidFill>
                <a:schemeClr val="dk1"/>
              </a:solidFill>
            </a:endParaRPr>
          </a:p>
        </p:txBody>
      </p:sp>
      <p:sp>
        <p:nvSpPr>
          <p:cNvPr id="68" name="Google Shape;68;p15"/>
          <p:cNvSpPr txBox="1"/>
          <p:nvPr/>
        </p:nvSpPr>
        <p:spPr>
          <a:xfrm>
            <a:off x="455175" y="1152475"/>
            <a:ext cx="3664200" cy="20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Virtual Machines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Virtualizes the entire hardware stack (mostly)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Useful for specialized testing or for long running “servers”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Great for load sharing</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2190750" y="1233488"/>
            <a:ext cx="4762500" cy="2676525"/>
          </a:xfrm>
          <a:prstGeom prst="rect">
            <a:avLst/>
          </a:prstGeom>
          <a:noFill/>
          <a:ln>
            <a:noFill/>
          </a:ln>
        </p:spPr>
      </p:pic>
      <p:sp>
        <p:nvSpPr>
          <p:cNvPr id="74" name="Google Shape;74;p16"/>
          <p:cNvSpPr txBox="1"/>
          <p:nvPr/>
        </p:nvSpPr>
        <p:spPr>
          <a:xfrm>
            <a:off x="0" y="4931100"/>
            <a:ext cx="26172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Source:</a:t>
            </a:r>
            <a:r>
              <a:rPr lang="en" sz="700"/>
              <a:t> </a:t>
            </a:r>
            <a:r>
              <a:rPr lang="en" sz="700" u="sng">
                <a:solidFill>
                  <a:schemeClr val="hlink"/>
                </a:solidFill>
                <a:hlinkClick r:id="rId4"/>
              </a:rPr>
              <a:t>https://www.youtube.com/watch?v=-XMaEfJOGJg</a:t>
            </a:r>
            <a:endParaRPr sz="7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1524000" y="152400"/>
            <a:ext cx="609600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you’re a nerd…</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History of Virtualization Development: </a:t>
            </a:r>
            <a:r>
              <a:rPr lang="en" u="sng">
                <a:solidFill>
                  <a:schemeClr val="hlink"/>
                </a:solidFill>
                <a:hlinkClick r:id="rId3"/>
              </a:rPr>
              <a:t>https://en.wikipedia.org/wiki/Timeline_of_virtualization_development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Time Shared Operating System</a:t>
            </a:r>
            <a:endParaRPr/>
          </a:p>
        </p:txBody>
      </p:sp>
      <p:pic>
        <p:nvPicPr>
          <p:cNvPr id="91" name="Google Shape;91;p19"/>
          <p:cNvPicPr preferRelativeResize="0"/>
          <p:nvPr/>
        </p:nvPicPr>
        <p:blipFill>
          <a:blip r:embed="rId3">
            <a:alphaModFix/>
          </a:blip>
          <a:stretch>
            <a:fillRect/>
          </a:stretch>
        </p:blipFill>
        <p:spPr>
          <a:xfrm>
            <a:off x="1255175" y="1071525"/>
            <a:ext cx="6633638" cy="3820975"/>
          </a:xfrm>
          <a:prstGeom prst="rect">
            <a:avLst/>
          </a:prstGeom>
          <a:noFill/>
          <a:ln>
            <a:noFill/>
          </a:ln>
        </p:spPr>
      </p:pic>
      <p:sp>
        <p:nvSpPr>
          <p:cNvPr id="92" name="Google Shape;92;p19"/>
          <p:cNvSpPr txBox="1"/>
          <p:nvPr/>
        </p:nvSpPr>
        <p:spPr>
          <a:xfrm>
            <a:off x="0" y="4892500"/>
            <a:ext cx="31482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Source:</a:t>
            </a:r>
            <a:r>
              <a:rPr lang="en" sz="700">
                <a:solidFill>
                  <a:schemeClr val="dk2"/>
                </a:solidFill>
              </a:rPr>
              <a:t> </a:t>
            </a:r>
            <a:r>
              <a:rPr lang="en" sz="700" u="sng">
                <a:solidFill>
                  <a:schemeClr val="hlink"/>
                </a:solidFill>
                <a:hlinkClick r:id="rId4"/>
              </a:rPr>
              <a:t>https://byjus.com/gate/time-sharing-operating-system-notes/</a:t>
            </a:r>
            <a:endParaRPr sz="7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0" y="-1002675"/>
            <a:ext cx="4838702" cy="4838702"/>
          </a:xfrm>
          <a:prstGeom prst="rect">
            <a:avLst/>
          </a:prstGeom>
          <a:noFill/>
          <a:ln>
            <a:noFill/>
          </a:ln>
        </p:spPr>
      </p:pic>
      <p:pic>
        <p:nvPicPr>
          <p:cNvPr id="98" name="Google Shape;98;p20"/>
          <p:cNvPicPr preferRelativeResize="0"/>
          <p:nvPr/>
        </p:nvPicPr>
        <p:blipFill>
          <a:blip r:embed="rId4">
            <a:alphaModFix/>
          </a:blip>
          <a:stretch>
            <a:fillRect/>
          </a:stretch>
        </p:blipFill>
        <p:spPr>
          <a:xfrm>
            <a:off x="4922227" y="1323475"/>
            <a:ext cx="4000497" cy="26669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1725700" y="152400"/>
            <a:ext cx="5692590"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